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21"/>
  </p:notesMasterIdLst>
  <p:sldIdLst>
    <p:sldId id="874" r:id="rId2"/>
    <p:sldId id="875" r:id="rId3"/>
    <p:sldId id="896" r:id="rId4"/>
    <p:sldId id="876" r:id="rId5"/>
    <p:sldId id="877" r:id="rId6"/>
    <p:sldId id="363" r:id="rId7"/>
    <p:sldId id="869" r:id="rId8"/>
    <p:sldId id="871" r:id="rId9"/>
    <p:sldId id="872" r:id="rId10"/>
    <p:sldId id="873" r:id="rId11"/>
    <p:sldId id="868" r:id="rId12"/>
    <p:sldId id="866" r:id="rId13"/>
    <p:sldId id="878" r:id="rId14"/>
    <p:sldId id="879" r:id="rId15"/>
    <p:sldId id="880" r:id="rId16"/>
    <p:sldId id="881" r:id="rId17"/>
    <p:sldId id="882" r:id="rId18"/>
    <p:sldId id="883" r:id="rId19"/>
    <p:sldId id="884" r:id="rId2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D9C3E9-6FB9-4A8C-9AED-BD7F5C635766}" type="datetimeFigureOut">
              <a:rPr lang="es-ES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9B531C-6285-4CDC-A02B-72EA6B21CC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99EAA-0006-4EB2-9354-F041C8201F2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99EAA-0006-4EB2-9354-F041C8201F2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8372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99EAA-0006-4EB2-9354-F041C8201F2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942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99EAA-0006-4EB2-9354-F041C8201F2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029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99EAA-0006-4EB2-9354-F041C8201F2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2360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99EAA-0006-4EB2-9354-F041C8201F2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6816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D99EAA-0006-4EB2-9354-F041C8201F2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8103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3B3B68-3D28-4DCD-ADF2-F7361282D15C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6A72B4-A83D-4566-A91B-E9886C4BF82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10A369-CD3B-4DEC-AF3B-F999E948D366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E7254-4F27-4053-ACAA-F0BEEDBA4A4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37AD5D-F88E-4666-A038-FBF332734A01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F96A1-2BCC-4CE0-B881-DFB6EC72219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9A2051-87AB-4A46-8C03-9EB0C7901F50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73151-A427-41D8-BEA1-EFFE2049434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E8CB5-97D0-41D3-B655-64E612CFAE99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EF8F8-845E-4F63-AF28-29EC7F5720B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6B3199-2D27-47CE-A33D-1DD9749F2407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1D646-7A08-44B5-BE41-B13CA036DF7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C76015-6ADE-477D-9078-1E7DE0C42032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CA0003-167A-4989-BB63-77073B6BEEE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46F836-5C2E-4C97-BB77-A76B59759CDD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349287-5EBB-49BB-BCC4-3954C82362B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pPr>
              <a:defRPr/>
            </a:pPr>
            <a:fld id="{5BFDBE25-1B6D-4FAD-A6DF-8674AC120788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pPr>
              <a:defRPr/>
            </a:pPr>
            <a:fld id="{1A676F38-66E2-4429-AB1E-D96E4C9AE11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358A28-9849-4F4A-9209-862308498785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A56B9-E3D8-4EF4-A475-19469BD949D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4E0469-5A6E-492D-9362-C7187126BCBE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23112-E675-40AE-ACE7-C77BB2E23B0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B48193F-616A-4DB0-8ADA-E78E0ECD7624}" type="datetimeFigureOut">
              <a:rPr lang="es-ES" smtClean="0"/>
              <a:pPr>
                <a:defRPr/>
              </a:pPr>
              <a:t>24/09/2024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0FC84C14-EFF4-4E2D-98CA-AE2302A6F74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elnortedecastilla.es/castillayleon/castilla-leon-despide-notas-papel-partir-segunda-20240218124421-nt.html?ref=https%3A%2F%2Fwww.elnortedecastilla.es%2Fcastillayleon%2Fcastilla-leon-despide-notas-papel-partir-segunda-20240218124421-nt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image" Target="../media/image7.png"/><Relationship Id="rId4" Type="http://schemas.openxmlformats.org/officeDocument/2006/relationships/hyperlink" Target="https://www.educa.jcyl.es/es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.jcyl.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B218D-8755-4C79-B52A-9FC029FA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ES EL STILUS FAMILIAS?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CC3238A-937D-4082-8BEB-28FD91955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8652" y="1426464"/>
            <a:ext cx="5803895" cy="271905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98097B8-6FBC-440B-AB06-B6935BABB0C3}"/>
              </a:ext>
            </a:extLst>
          </p:cNvPr>
          <p:cNvSpPr txBox="1"/>
          <p:nvPr/>
        </p:nvSpPr>
        <p:spPr>
          <a:xfrm>
            <a:off x="1887430" y="4482274"/>
            <a:ext cx="63569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una</a:t>
            </a:r>
            <a:r>
              <a:rPr lang="es-ES" sz="24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aplicación web</a:t>
            </a:r>
            <a:r>
              <a:rPr lang="es-ES" sz="24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que permite</a:t>
            </a:r>
            <a:r>
              <a:rPr lang="es-ES" sz="24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al</a:t>
            </a:r>
            <a:r>
              <a:rPr lang="es-ES" sz="24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alumnado y</a:t>
            </a:r>
            <a:r>
              <a:rPr lang="es-ES" sz="24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a sus</a:t>
            </a:r>
            <a:r>
              <a:rPr lang="es-ES" sz="24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tutores legales visualizar la información académica de sus hijos</a:t>
            </a:r>
          </a:p>
          <a:p>
            <a:pPr algn="ctr"/>
            <a:endParaRPr lang="es-ES" sz="2400" dirty="0">
              <a:latin typeface="Arial MT"/>
              <a:ea typeface="Arial MT"/>
              <a:cs typeface="Arial MT"/>
            </a:endParaRPr>
          </a:p>
          <a:p>
            <a:pPr algn="ctr"/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. SUSTITUIRÁ A </a:t>
            </a:r>
            <a:r>
              <a:rPr lang="es-ES" sz="2400" u="sng" dirty="0">
                <a:effectLst/>
                <a:latin typeface="Arial MT"/>
                <a:ea typeface="Arial MT"/>
                <a:cs typeface="Arial MT"/>
              </a:rPr>
              <a:t>INFOEDUCA</a:t>
            </a:r>
            <a:r>
              <a:rPr lang="es-ES" sz="2400" dirty="0">
                <a:effectLst/>
                <a:latin typeface="Arial MT"/>
                <a:ea typeface="Arial MT"/>
                <a:cs typeface="Arial MT"/>
              </a:rPr>
              <a:t>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25477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4B29E-257C-43C6-B4A8-4479DB12A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VENTAJA DEL STILUS FAMILIAS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BE49851E-D8A5-4466-B363-E7D7BF953D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4006792"/>
              </p:ext>
            </p:extLst>
          </p:nvPr>
        </p:nvGraphicFramePr>
        <p:xfrm>
          <a:off x="323528" y="1268760"/>
          <a:ext cx="8820472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0236">
                  <a:extLst>
                    <a:ext uri="{9D8B030D-6E8A-4147-A177-3AD203B41FA5}">
                      <a16:colId xmlns:a16="http://schemas.microsoft.com/office/drawing/2014/main" val="1306285396"/>
                    </a:ext>
                  </a:extLst>
                </a:gridCol>
                <a:gridCol w="4410236">
                  <a:extLst>
                    <a:ext uri="{9D8B030D-6E8A-4147-A177-3AD203B41FA5}">
                      <a16:colId xmlns:a16="http://schemas.microsoft.com/office/drawing/2014/main" val="660109337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STILUS FAMILIAS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INFOEDUCA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305881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15756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140AB695-8F1B-406B-A9F0-9071ED42C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1808821"/>
            <a:ext cx="4399238" cy="24842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ECF797-7AC2-4BFE-A5B4-06F089F273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49" r="25471"/>
          <a:stretch/>
        </p:blipFill>
        <p:spPr>
          <a:xfrm>
            <a:off x="4800600" y="1776456"/>
            <a:ext cx="3744416" cy="408355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39301F9-BC72-4826-BE82-300353308A44}"/>
              </a:ext>
            </a:extLst>
          </p:cNvPr>
          <p:cNvSpPr txBox="1"/>
          <p:nvPr/>
        </p:nvSpPr>
        <p:spPr>
          <a:xfrm>
            <a:off x="683568" y="4725144"/>
            <a:ext cx="3312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ENTORNO MÁS MANEJABLE</a:t>
            </a:r>
          </a:p>
          <a:p>
            <a:endParaRPr lang="es-ES" dirty="0"/>
          </a:p>
          <a:p>
            <a:r>
              <a:rPr lang="es-ES" dirty="0"/>
              <a:t>ACCESO MÁS RÁPIDO</a:t>
            </a:r>
          </a:p>
          <a:p>
            <a:endParaRPr lang="es-ES" dirty="0"/>
          </a:p>
          <a:p>
            <a:r>
              <a:rPr lang="es-ES" dirty="0"/>
              <a:t>ADAPTABLE A CUALQUIER DISPOSITIVO</a:t>
            </a:r>
          </a:p>
        </p:txBody>
      </p:sp>
    </p:spTree>
    <p:extLst>
      <p:ext uri="{BB962C8B-B14F-4D97-AF65-F5344CB8AC3E}">
        <p14:creationId xmlns:p14="http://schemas.microsoft.com/office/powerpoint/2010/main" val="143742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07F1DD-FECB-4143-95DC-D031A5097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FUTURO DE STILUS FAMILIAS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AF0B5C-CE01-4D7E-B4A1-0A58E671C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REALIZAR TRÁMITES</a:t>
            </a:r>
          </a:p>
          <a:p>
            <a:r>
              <a:rPr lang="es-ES" dirty="0"/>
              <a:t>CONSULTAR LAS NOTAS Y ELIMINAR PAPEL</a:t>
            </a:r>
          </a:p>
          <a:p>
            <a:endParaRPr lang="es-ES" dirty="0"/>
          </a:p>
        </p:txBody>
      </p:sp>
      <p:pic>
        <p:nvPicPr>
          <p:cNvPr id="6" name="Imagen 5">
            <a:hlinkClick r:id="rId2"/>
            <a:extLst>
              <a:ext uri="{FF2B5EF4-FFF2-40B4-BE49-F238E27FC236}">
                <a16:creationId xmlns:a16="http://schemas.microsoft.com/office/drawing/2014/main" id="{40EAE97F-DB9C-4C18-8EDC-D316ABDAC3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" t="16532" r="8263" b="9559"/>
          <a:stretch/>
        </p:blipFill>
        <p:spPr>
          <a:xfrm>
            <a:off x="755576" y="2889623"/>
            <a:ext cx="793122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3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C4B1B-9FD7-48C4-B2BA-E30E13D1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STILUS FAMILIAS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FF70EAB-8284-4D9C-B076-CD777CC1A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06" y="1416980"/>
            <a:ext cx="8728358" cy="492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7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B218D-8755-4C79-B52A-9FC029FA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NOS DICE?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787A887-652F-4CF2-9D13-FEEB1BCDB5C7}"/>
              </a:ext>
            </a:extLst>
          </p:cNvPr>
          <p:cNvSpPr txBox="1"/>
          <p:nvPr/>
        </p:nvSpPr>
        <p:spPr>
          <a:xfrm>
            <a:off x="2286000" y="2162317"/>
            <a:ext cx="4572000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1165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"/>
              <a:tabLst>
                <a:tab pos="532130" algn="l"/>
              </a:tabLst>
            </a:pPr>
            <a:r>
              <a:rPr lang="es-ES" sz="2800" spc="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Pantalla</a:t>
            </a:r>
            <a:r>
              <a:rPr lang="es-ES" sz="2800" spc="-2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s-ES" sz="2800" spc="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inicial</a:t>
            </a:r>
            <a:r>
              <a:rPr lang="es-ES" sz="2800" spc="-2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s-ES" sz="2800" spc="-1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(Home)</a:t>
            </a:r>
            <a:endParaRPr lang="es-ES" sz="2800" spc="0" dirty="0">
              <a:effectLst/>
              <a:latin typeface="Arial MT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lvl="0" indent="-342900">
              <a:spcBef>
                <a:spcPts val="12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"/>
              <a:tabLst>
                <a:tab pos="532130" algn="l"/>
              </a:tabLst>
            </a:pPr>
            <a:r>
              <a:rPr lang="es-ES" sz="2800" spc="-1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Comunicaciones</a:t>
            </a:r>
            <a:endParaRPr lang="es-ES" sz="2800" spc="0" dirty="0">
              <a:effectLst/>
              <a:latin typeface="Arial MT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lvl="0" indent="-342900">
              <a:spcBef>
                <a:spcPts val="11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"/>
              <a:tabLst>
                <a:tab pos="532130" algn="l"/>
              </a:tabLst>
            </a:pPr>
            <a:r>
              <a:rPr lang="es-ES" sz="2800" spc="-1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Horario</a:t>
            </a:r>
            <a:br>
              <a:rPr lang="es-ES" sz="2800" dirty="0">
                <a:effectLst/>
                <a:latin typeface="Arial MT"/>
                <a:ea typeface="Arial MT"/>
                <a:cs typeface="Arial MT"/>
              </a:rPr>
            </a:br>
            <a:r>
              <a:rPr lang="es-ES" sz="2800" spc="-1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Evaluación</a:t>
            </a:r>
            <a:endParaRPr lang="es-ES" sz="2800" spc="0" dirty="0">
              <a:effectLst/>
              <a:latin typeface="Arial MT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lvl="0" indent="-342900">
              <a:spcBef>
                <a:spcPts val="11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"/>
              <a:tabLst>
                <a:tab pos="532130" algn="l"/>
              </a:tabLst>
            </a:pPr>
            <a:r>
              <a:rPr lang="es-ES" sz="2800" spc="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Centro</a:t>
            </a:r>
            <a:r>
              <a:rPr lang="es-ES" sz="2800" spc="-15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s-ES" sz="2800" spc="-1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Educativo</a:t>
            </a:r>
            <a:endParaRPr lang="es-ES" sz="2800" spc="0" dirty="0">
              <a:effectLst/>
              <a:latin typeface="Arial MT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lvl="0" indent="-342900">
              <a:spcBef>
                <a:spcPts val="105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"/>
              <a:tabLst>
                <a:tab pos="532130" algn="l"/>
              </a:tabLst>
            </a:pPr>
            <a:r>
              <a:rPr lang="es-ES" sz="2800" spc="-1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Incidencias</a:t>
            </a:r>
            <a:endParaRPr lang="es-ES" sz="2800" spc="0" dirty="0">
              <a:effectLst/>
              <a:latin typeface="Arial MT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lvl="0" indent="-342900">
              <a:spcBef>
                <a:spcPts val="12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"/>
              <a:tabLst>
                <a:tab pos="532130" algn="l"/>
              </a:tabLst>
            </a:pPr>
            <a:r>
              <a:rPr lang="es-ES" sz="2800" spc="-10" dirty="0">
                <a:effectLst/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Servicios</a:t>
            </a:r>
          </a:p>
          <a:p>
            <a:pPr marL="342900" lvl="0" indent="-342900">
              <a:spcBef>
                <a:spcPts val="12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"/>
              <a:tabLst>
                <a:tab pos="532130" algn="l"/>
              </a:tabLst>
            </a:pPr>
            <a:r>
              <a:rPr lang="es-ES" sz="2800" spc="-10" dirty="0">
                <a:latin typeface="Arial MT"/>
                <a:ea typeface="Wingdings" panose="05000000000000000000" pitchFamily="2" charset="2"/>
                <a:cs typeface="Wingdings" panose="05000000000000000000" pitchFamily="2" charset="2"/>
              </a:rPr>
              <a:t>Portal de educación</a:t>
            </a:r>
            <a:endParaRPr lang="es-ES" sz="2800" spc="0" dirty="0">
              <a:effectLst/>
              <a:latin typeface="Arial MT"/>
              <a:ea typeface="Wingdings" panose="05000000000000000000" pitchFamily="2" charset="2"/>
              <a:cs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3964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9807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1. ALTA EN </a:t>
            </a:r>
            <a:r>
              <a:rPr lang="es-ES" dirty="0" err="1"/>
              <a:t>Stilus</a:t>
            </a:r>
            <a:r>
              <a:rPr lang="es-ES" dirty="0"/>
              <a:t> familias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CFBEE7F-9AA8-4935-B164-AF05A1DF0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2649974"/>
            <a:ext cx="7762056" cy="3875370"/>
          </a:xfrm>
        </p:spPr>
        <p:txBody>
          <a:bodyPr>
            <a:normAutofit/>
          </a:bodyPr>
          <a:lstStyle/>
          <a:p>
            <a:r>
              <a:rPr lang="es-ES" sz="2800" dirty="0"/>
              <a:t>ACCESO LA PRIMERA VEZ</a:t>
            </a:r>
          </a:p>
          <a:p>
            <a:endParaRPr lang="es-ES" sz="2800" dirty="0"/>
          </a:p>
          <a:p>
            <a:pPr marL="342900" indent="-342900">
              <a:buFontTx/>
              <a:buChar char="-"/>
            </a:pPr>
            <a:r>
              <a:rPr lang="es-ES" sz="2800" dirty="0"/>
              <a:t>PASO 1: ENTRO EN EL PORTAL DE EDUCACIÓN</a:t>
            </a:r>
          </a:p>
          <a:p>
            <a:pPr marL="342900" indent="-342900">
              <a:buFontTx/>
              <a:buChar char="-"/>
            </a:pPr>
            <a:r>
              <a:rPr lang="es-ES" sz="2800" dirty="0"/>
              <a:t>PASO 2: HAGO CLIC EN “ACCESO PRIVADO”</a:t>
            </a:r>
          </a:p>
          <a:p>
            <a:pPr marL="342900" indent="-342900">
              <a:buFontTx/>
              <a:buChar char="-"/>
            </a:pPr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55F86F5-75C2-4EC1-9E2F-B6A2156AA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852173"/>
            <a:ext cx="5802862" cy="272084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D05D6C9-BD3D-4DC1-8635-2234027907BB}"/>
              </a:ext>
            </a:extLst>
          </p:cNvPr>
          <p:cNvSpPr txBox="1"/>
          <p:nvPr/>
        </p:nvSpPr>
        <p:spPr>
          <a:xfrm>
            <a:off x="7345524" y="2649974"/>
            <a:ext cx="268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hlinkClick r:id="rId4"/>
              </a:rPr>
              <a:t>ENLACE</a:t>
            </a:r>
            <a:endParaRPr lang="es-ES" sz="28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A57C5C2D-A0E3-415E-ABEC-E0EBA3778A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2514630"/>
                  </p:ext>
                </p:extLst>
              </p:nvPr>
            </p:nvGraphicFramePr>
            <p:xfrm>
              <a:off x="516988" y="2164205"/>
              <a:ext cx="2286000" cy="1714500"/>
            </p:xfrm>
            <a:graphic>
              <a:graphicData uri="http://schemas.microsoft.com/office/powerpoint/2016/slidezoom">
                <pslz:sldZm>
                  <pslz:sldZmObj sldId="874" cId="825477804">
                    <pslz:zmPr id="{20C22D57-8CB6-4866-99A8-75482DBE3BB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57C5C2D-A0E3-415E-ABEC-E0EBA3778A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6988" y="2164205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F502B-44CC-4A87-A068-17CF2585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ACCESO PRIVADO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07AEFC5-E222-4311-8F77-2193C4DC2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05769"/>
            <a:ext cx="9149749" cy="5166917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5CD99B73-0496-434B-B444-20FCF8C01118}"/>
              </a:ext>
            </a:extLst>
          </p:cNvPr>
          <p:cNvSpPr/>
          <p:nvPr/>
        </p:nvSpPr>
        <p:spPr>
          <a:xfrm>
            <a:off x="4329688" y="2636912"/>
            <a:ext cx="1296144" cy="914400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78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252B650-EBBF-486C-96C6-5AB4AA7A0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888" y="1999144"/>
            <a:ext cx="8604224" cy="485885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2F502B-44CC-4A87-A068-17CF2585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ACCESO PRIVADO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CD99B73-0496-434B-B444-20FCF8C01118}"/>
              </a:ext>
            </a:extLst>
          </p:cNvPr>
          <p:cNvSpPr/>
          <p:nvPr/>
        </p:nvSpPr>
        <p:spPr>
          <a:xfrm>
            <a:off x="5940152" y="5157192"/>
            <a:ext cx="1152128" cy="770384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239BF9-5D79-4A7B-BAC3-CFC0C12E0CBC}"/>
              </a:ext>
            </a:extLst>
          </p:cNvPr>
          <p:cNvSpPr txBox="1"/>
          <p:nvPr/>
        </p:nvSpPr>
        <p:spPr>
          <a:xfrm>
            <a:off x="717452" y="1519311"/>
            <a:ext cx="558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PASO 3: CLIC EN “DARSE DE ALTA”</a:t>
            </a:r>
          </a:p>
        </p:txBody>
      </p:sp>
    </p:spTree>
    <p:extLst>
      <p:ext uri="{BB962C8B-B14F-4D97-AF65-F5344CB8AC3E}">
        <p14:creationId xmlns:p14="http://schemas.microsoft.com/office/powerpoint/2010/main" val="238497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EE250-D957-41F0-B928-9B76CD7D6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ACCESO STILUS FAMILIAS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0F741D4-2629-4BA3-8516-25F4528AB2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772816"/>
            <a:ext cx="8798478" cy="49685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841C480-BA4C-460D-A591-E887DFB72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293096"/>
            <a:ext cx="1213209" cy="82912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F6EDD0-8962-4E30-A23B-5B0BF3789ECD}"/>
              </a:ext>
            </a:extLst>
          </p:cNvPr>
          <p:cNvSpPr txBox="1"/>
          <p:nvPr/>
        </p:nvSpPr>
        <p:spPr>
          <a:xfrm>
            <a:off x="683568" y="1241798"/>
            <a:ext cx="558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PASO 4: CLIC EN “SOY MADRE, PADRE…”</a:t>
            </a:r>
          </a:p>
        </p:txBody>
      </p:sp>
    </p:spTree>
    <p:extLst>
      <p:ext uri="{BB962C8B-B14F-4D97-AF65-F5344CB8AC3E}">
        <p14:creationId xmlns:p14="http://schemas.microsoft.com/office/powerpoint/2010/main" val="1873104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9E7F71-0205-47D0-A41A-6DAEB338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19606"/>
            <a:ext cx="7772400" cy="914400"/>
          </a:xfrm>
        </p:spPr>
        <p:txBody>
          <a:bodyPr/>
          <a:lstStyle/>
          <a:p>
            <a:r>
              <a:rPr lang="es-ES" dirty="0"/>
              <a:t>ACCESO STILUS FAMILIAS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3BE3204-EAAC-43AB-9834-EBAEC7A22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524" y="1700808"/>
            <a:ext cx="8743642" cy="49375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C30790-2728-4B59-87C7-F557944C1FC4}"/>
              </a:ext>
            </a:extLst>
          </p:cNvPr>
          <p:cNvSpPr txBox="1"/>
          <p:nvPr/>
        </p:nvSpPr>
        <p:spPr>
          <a:xfrm>
            <a:off x="755576" y="1134006"/>
            <a:ext cx="558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PASO 5: ESCRIBO EL DNI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E9BE0E-4B2E-4DD3-909D-282F5611B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742628"/>
            <a:ext cx="338437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13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9807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 1. ALTA EN </a:t>
            </a:r>
            <a:r>
              <a:rPr lang="es-ES" dirty="0" err="1"/>
              <a:t>Stilus</a:t>
            </a:r>
            <a:r>
              <a:rPr lang="es-ES" dirty="0"/>
              <a:t> familias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CFBEE7F-9AA8-4935-B164-AF05A1DF0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592" y="3887904"/>
            <a:ext cx="7772400" cy="2970624"/>
          </a:xfrm>
        </p:spPr>
        <p:txBody>
          <a:bodyPr>
            <a:normAutofit/>
          </a:bodyPr>
          <a:lstStyle/>
          <a:p>
            <a:r>
              <a:rPr lang="es-ES" sz="2800" dirty="0"/>
              <a:t>PASO 6: TE ENVÍAN UN CÓDIGO AL CORREO QUE PUSISTEIS EN LA MATRÍCULA , EL QUE ESTÁ REGISTRADO EN EL STILUS.</a:t>
            </a:r>
          </a:p>
          <a:p>
            <a:endParaRPr lang="es-ES" sz="2800" dirty="0"/>
          </a:p>
          <a:p>
            <a:pPr algn="just"/>
            <a:r>
              <a:rPr lang="es-ES" sz="2800" dirty="0"/>
              <a:t>A PARTIR DE AHÍ </a:t>
            </a:r>
            <a:r>
              <a:rPr lang="es-ES" sz="2800" u="sng" dirty="0"/>
              <a:t>SEGUIMOS LAS INSTRUCCIONES</a:t>
            </a:r>
          </a:p>
          <a:p>
            <a:pPr marL="342900" indent="-342900">
              <a:buFontTx/>
              <a:buChar char="-"/>
            </a:pPr>
            <a:endParaRPr lang="es-ES" dirty="0"/>
          </a:p>
          <a:p>
            <a:pPr marL="342900" indent="-342900">
              <a:buFontTx/>
              <a:buChar char="-"/>
            </a:pPr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55F86F5-75C2-4EC1-9E2F-B6A2156AA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484784"/>
            <a:ext cx="4392197" cy="205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51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9807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2. Utilidades del </a:t>
            </a:r>
            <a:r>
              <a:rPr lang="es-ES" dirty="0" err="1"/>
              <a:t>stilus</a:t>
            </a:r>
            <a:r>
              <a:rPr lang="es-ES" dirty="0"/>
              <a:t> familias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D57CD3C6-4214-4C09-9A54-BB8376E84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576" y="850780"/>
            <a:ext cx="7772400" cy="594360"/>
          </a:xfrm>
        </p:spPr>
        <p:txBody>
          <a:bodyPr>
            <a:normAutofit/>
          </a:bodyPr>
          <a:lstStyle/>
          <a:p>
            <a:r>
              <a:rPr lang="es-ES" sz="2800" dirty="0"/>
              <a:t>ACCESO LAS SIGUIENTES VECES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75A3C82-E753-4CEB-BD7B-5ACE2FDB7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1785856"/>
            <a:ext cx="476124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Pasos para acceder:</a:t>
            </a:r>
            <a:endParaRPr kumimoji="0" lang="es-ES" alt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12775" algn="l"/>
              </a:tabLst>
            </a:pP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Ir a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rgbClr val="0462C1"/>
                </a:solidFill>
                <a:effectLst/>
                <a:latin typeface="Arial" panose="020B0604020202020204" pitchFamily="34" charset="0"/>
                <a:ea typeface="Arial MT"/>
                <a:cs typeface="Arial MT"/>
                <a:hlinkClick r:id="rId3"/>
              </a:rPr>
              <a:t>https://www.educa.jcyl.es</a:t>
            </a:r>
            <a:endParaRPr kumimoji="0" lang="es-ES" alt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12775" algn="l"/>
              </a:tabLst>
            </a:pP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Pulsar el botón ‘Acceso privado’.</a:t>
            </a:r>
            <a:endParaRPr kumimoji="0" lang="es-ES" alt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C416C08A-B589-453D-A02B-A3012EBBB5ED}"/>
              </a:ext>
            </a:extLst>
          </p:cNvPr>
          <p:cNvGrpSpPr>
            <a:grpSpLocks/>
          </p:cNvGrpSpPr>
          <p:nvPr/>
        </p:nvGrpSpPr>
        <p:grpSpPr>
          <a:xfrm>
            <a:off x="1913255" y="2928847"/>
            <a:ext cx="5317490" cy="1186815"/>
            <a:chOff x="0" y="0"/>
            <a:chExt cx="5317490" cy="1186815"/>
          </a:xfrm>
        </p:grpSpPr>
        <p:pic>
          <p:nvPicPr>
            <p:cNvPr id="7" name="Image 11">
              <a:extLst>
                <a:ext uri="{FF2B5EF4-FFF2-40B4-BE49-F238E27FC236}">
                  <a16:creationId xmlns:a16="http://schemas.microsoft.com/office/drawing/2014/main" id="{95C49E65-3533-4904-BD32-63DE4BAC0C3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704" y="62905"/>
              <a:ext cx="5138081" cy="1071667"/>
            </a:xfrm>
            <a:prstGeom prst="rect">
              <a:avLst/>
            </a:prstGeom>
          </p:spPr>
        </p:pic>
        <p:sp>
          <p:nvSpPr>
            <p:cNvPr id="8" name="Graphic 12">
              <a:extLst>
                <a:ext uri="{FF2B5EF4-FFF2-40B4-BE49-F238E27FC236}">
                  <a16:creationId xmlns:a16="http://schemas.microsoft.com/office/drawing/2014/main" id="{123D9F4B-7C73-419A-BD36-92685E762D53}"/>
                </a:ext>
              </a:extLst>
            </p:cNvPr>
            <p:cNvSpPr/>
            <p:nvPr/>
          </p:nvSpPr>
          <p:spPr>
            <a:xfrm>
              <a:off x="4762" y="4762"/>
              <a:ext cx="5307965" cy="1177290"/>
            </a:xfrm>
            <a:custGeom>
              <a:avLst/>
              <a:gdLst/>
              <a:ahLst/>
              <a:cxnLst/>
              <a:rect l="l" t="t" r="r" b="b"/>
              <a:pathLst>
                <a:path w="5307965" h="1177290">
                  <a:moveTo>
                    <a:pt x="0" y="1177290"/>
                  </a:moveTo>
                  <a:lnTo>
                    <a:pt x="5307838" y="1177290"/>
                  </a:lnTo>
                  <a:lnTo>
                    <a:pt x="5307838" y="0"/>
                  </a:lnTo>
                  <a:lnTo>
                    <a:pt x="0" y="0"/>
                  </a:lnTo>
                  <a:lnTo>
                    <a:pt x="0" y="117729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4" name="Rectangle 5">
            <a:extLst>
              <a:ext uri="{FF2B5EF4-FFF2-40B4-BE49-F238E27FC236}">
                <a16:creationId xmlns:a16="http://schemas.microsoft.com/office/drawing/2014/main" id="{E36FE72F-66F6-423D-BA98-BF5540358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4356702"/>
            <a:ext cx="2808312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143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4363" algn="l"/>
              </a:tabLst>
            </a:pPr>
            <a:b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endParaRPr kumimoji="0" lang="es-ES" altLang="es-E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14363" algn="l"/>
              </a:tabLst>
            </a:pP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Introducir el usuario y contraseña</a:t>
            </a: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.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4B553F8-32B4-4B5A-865F-121C8E723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084" y="4145045"/>
            <a:ext cx="2548349" cy="27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1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9807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2. Utilidades del </a:t>
            </a:r>
            <a:r>
              <a:rPr lang="es-ES" dirty="0" err="1"/>
              <a:t>stilus</a:t>
            </a:r>
            <a:r>
              <a:rPr lang="es-ES" dirty="0"/>
              <a:t> familias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D57CD3C6-4214-4C09-9A54-BB8376E84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576" y="850780"/>
            <a:ext cx="7772400" cy="594360"/>
          </a:xfrm>
        </p:spPr>
        <p:txBody>
          <a:bodyPr>
            <a:normAutofit/>
          </a:bodyPr>
          <a:lstStyle/>
          <a:p>
            <a:r>
              <a:rPr lang="es-ES" sz="2800" dirty="0"/>
              <a:t>ACCESO LAS SIGUIENTES VECES</a:t>
            </a:r>
          </a:p>
        </p:txBody>
      </p:sp>
      <p:grpSp>
        <p:nvGrpSpPr>
          <p:cNvPr id="10" name="Group 16">
            <a:extLst>
              <a:ext uri="{FF2B5EF4-FFF2-40B4-BE49-F238E27FC236}">
                <a16:creationId xmlns:a16="http://schemas.microsoft.com/office/drawing/2014/main" id="{DD8886C2-5B57-427D-989C-EEB07FFB2F60}"/>
              </a:ext>
            </a:extLst>
          </p:cNvPr>
          <p:cNvGrpSpPr>
            <a:grpSpLocks/>
          </p:cNvGrpSpPr>
          <p:nvPr/>
        </p:nvGrpSpPr>
        <p:grpSpPr>
          <a:xfrm>
            <a:off x="1971040" y="2201917"/>
            <a:ext cx="5201920" cy="791210"/>
            <a:chOff x="0" y="0"/>
            <a:chExt cx="5201920" cy="791210"/>
          </a:xfrm>
        </p:grpSpPr>
        <p:pic>
          <p:nvPicPr>
            <p:cNvPr id="11" name="Image 17">
              <a:extLst>
                <a:ext uri="{FF2B5EF4-FFF2-40B4-BE49-F238E27FC236}">
                  <a16:creationId xmlns:a16="http://schemas.microsoft.com/office/drawing/2014/main" id="{11A0FF96-71DD-473C-8795-C26EA8AAEF4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5" y="37449"/>
              <a:ext cx="5110661" cy="704496"/>
            </a:xfrm>
            <a:prstGeom prst="rect">
              <a:avLst/>
            </a:prstGeom>
          </p:spPr>
        </p:pic>
        <p:sp>
          <p:nvSpPr>
            <p:cNvPr id="12" name="Graphic 18">
              <a:extLst>
                <a:ext uri="{FF2B5EF4-FFF2-40B4-BE49-F238E27FC236}">
                  <a16:creationId xmlns:a16="http://schemas.microsoft.com/office/drawing/2014/main" id="{22DB7403-F72A-4E01-A11B-88DBE190B893}"/>
                </a:ext>
              </a:extLst>
            </p:cNvPr>
            <p:cNvSpPr/>
            <p:nvPr/>
          </p:nvSpPr>
          <p:spPr>
            <a:xfrm>
              <a:off x="4762" y="4762"/>
              <a:ext cx="5192395" cy="781685"/>
            </a:xfrm>
            <a:custGeom>
              <a:avLst/>
              <a:gdLst/>
              <a:ahLst/>
              <a:cxnLst/>
              <a:rect l="l" t="t" r="r" b="b"/>
              <a:pathLst>
                <a:path w="5192395" h="781685">
                  <a:moveTo>
                    <a:pt x="0" y="781685"/>
                  </a:moveTo>
                  <a:lnTo>
                    <a:pt x="5191887" y="781685"/>
                  </a:lnTo>
                  <a:lnTo>
                    <a:pt x="5191887" y="0"/>
                  </a:lnTo>
                  <a:lnTo>
                    <a:pt x="0" y="0"/>
                  </a:lnTo>
                  <a:lnTo>
                    <a:pt x="0" y="7816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pic>
        <p:nvPicPr>
          <p:cNvPr id="3073" name="Image 19">
            <a:extLst>
              <a:ext uri="{FF2B5EF4-FFF2-40B4-BE49-F238E27FC236}">
                <a16:creationId xmlns:a16="http://schemas.microsoft.com/office/drawing/2014/main" id="{5BF8CF83-D48D-42B8-B824-D736A0A58693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202" y="3284985"/>
            <a:ext cx="5192713" cy="340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1DA22D7F-E4F2-4C4C-9249-85DC740AA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20920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B072955-BF08-4D70-B984-1E42BFFDE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465069"/>
            <a:ext cx="689644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b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Una vez autenticado, acceder a la ‘Zona Privada’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3FE2F915-EFB7-4DB7-8FEB-5CD713208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67117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38A0FCF-826D-42D9-A6FB-D51927025123}"/>
              </a:ext>
            </a:extLst>
          </p:cNvPr>
          <p:cNvSpPr txBox="1"/>
          <p:nvPr/>
        </p:nvSpPr>
        <p:spPr>
          <a:xfrm>
            <a:off x="955576" y="3573016"/>
            <a:ext cx="22482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12775" algn="l"/>
              </a:tabLst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Dentro de la zona privada pulsar el botón ‘STILUS Familias’: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44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9807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2. Utilidades del </a:t>
            </a:r>
            <a:r>
              <a:rPr lang="es-ES" dirty="0" err="1"/>
              <a:t>stilus</a:t>
            </a:r>
            <a:r>
              <a:rPr lang="es-ES" dirty="0"/>
              <a:t> familias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D57CD3C6-4214-4C09-9A54-BB8376E84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576" y="850780"/>
            <a:ext cx="7772400" cy="594360"/>
          </a:xfrm>
        </p:spPr>
        <p:txBody>
          <a:bodyPr>
            <a:normAutofit/>
          </a:bodyPr>
          <a:lstStyle/>
          <a:p>
            <a:r>
              <a:rPr lang="es-ES" sz="2800" dirty="0"/>
              <a:t>ACCESO LAS SIGUIENTES VECES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1DA22D7F-E4F2-4C4C-9249-85DC740AA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20920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B072955-BF08-4D70-B984-1E42BFFDE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465069"/>
            <a:ext cx="738580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b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SI TIENES MÁS DE</a:t>
            </a:r>
            <a:r>
              <a:rPr kumimoji="0" lang="es-ES" altLang="es-E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UN HIJO, ELEGIR MATRÍCULA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3FE2F915-EFB7-4DB7-8FEB-5CD713208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67117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Image 20">
            <a:extLst>
              <a:ext uri="{FF2B5EF4-FFF2-40B4-BE49-F238E27FC236}">
                <a16:creationId xmlns:a16="http://schemas.microsoft.com/office/drawing/2014/main" id="{B05E040A-1C59-4C74-A532-BAEE2F0B250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4354" y="2295920"/>
            <a:ext cx="3853909" cy="41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9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9807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2. Utilidades del </a:t>
            </a:r>
            <a:r>
              <a:rPr lang="es-ES" dirty="0" err="1"/>
              <a:t>stilus</a:t>
            </a:r>
            <a:r>
              <a:rPr lang="es-ES" dirty="0"/>
              <a:t> familias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D57CD3C6-4214-4C09-9A54-BB8376E84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576" y="850780"/>
            <a:ext cx="7772400" cy="594360"/>
          </a:xfrm>
        </p:spPr>
        <p:txBody>
          <a:bodyPr>
            <a:normAutofit/>
          </a:bodyPr>
          <a:lstStyle/>
          <a:p>
            <a:r>
              <a:rPr lang="es-ES" sz="2800" dirty="0"/>
              <a:t>ACCESO LAS SIGUIENTES VECES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1DA22D7F-E4F2-4C4C-9249-85DC740AA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20920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B072955-BF08-4D70-B984-1E42BFFDE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465069"/>
            <a:ext cx="738580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b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SI TIENES MÁS DE</a:t>
            </a:r>
            <a:r>
              <a:rPr kumimoji="0" lang="es-ES" altLang="es-E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UN HIJO, ELEGIR MATRÍCULA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3FE2F915-EFB7-4DB7-8FEB-5CD713208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67117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Image 20">
            <a:extLst>
              <a:ext uri="{FF2B5EF4-FFF2-40B4-BE49-F238E27FC236}">
                <a16:creationId xmlns:a16="http://schemas.microsoft.com/office/drawing/2014/main" id="{B05E040A-1C59-4C74-A532-BAEE2F0B250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4354" y="2295920"/>
            <a:ext cx="3853909" cy="41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5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8604448" cy="9807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2. Utilidades del </a:t>
            </a:r>
            <a:r>
              <a:rPr lang="es-ES" dirty="0" err="1"/>
              <a:t>stilus</a:t>
            </a:r>
            <a:r>
              <a:rPr lang="es-ES" dirty="0"/>
              <a:t> familias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D57CD3C6-4214-4C09-9A54-BB8376E84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576" y="850780"/>
            <a:ext cx="7772400" cy="594360"/>
          </a:xfrm>
        </p:spPr>
        <p:txBody>
          <a:bodyPr>
            <a:normAutofit/>
          </a:bodyPr>
          <a:lstStyle/>
          <a:p>
            <a:r>
              <a:rPr lang="es-ES" sz="2800" dirty="0"/>
              <a:t>ACCESO LAS SIGUIENTES VECES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1DA22D7F-E4F2-4C4C-9249-85DC740AA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20920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B072955-BF08-4D70-B984-1E42BFFDE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465069"/>
            <a:ext cx="738580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12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b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SI TIENES MÁS DE</a:t>
            </a:r>
            <a:r>
              <a:rPr kumimoji="0" lang="es-ES" altLang="es-E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UN HIJO, ELEGIR MATRÍCULA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3FE2F915-EFB7-4DB7-8FEB-5CD713208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30" y="167117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Image 20">
            <a:extLst>
              <a:ext uri="{FF2B5EF4-FFF2-40B4-BE49-F238E27FC236}">
                <a16:creationId xmlns:a16="http://schemas.microsoft.com/office/drawing/2014/main" id="{B05E040A-1C59-4C74-A532-BAEE2F0B250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4354" y="2295920"/>
            <a:ext cx="3853909" cy="41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6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C81BE-A322-465D-BFFE-BF08B1365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PANTALLA INICIAL</a:t>
            </a:r>
          </a:p>
        </p:txBody>
      </p:sp>
      <p:pic>
        <p:nvPicPr>
          <p:cNvPr id="4" name="Image 21">
            <a:extLst>
              <a:ext uri="{FF2B5EF4-FFF2-40B4-BE49-F238E27FC236}">
                <a16:creationId xmlns:a16="http://schemas.microsoft.com/office/drawing/2014/main" id="{FF70AF90-EED4-4D00-B369-4435A2075D9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042667"/>
            <a:ext cx="7772400" cy="405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20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C81BE-A322-465D-BFFE-BF08B136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12064"/>
            <a:ext cx="3297560" cy="1620792"/>
          </a:xfrm>
        </p:spPr>
        <p:txBody>
          <a:bodyPr/>
          <a:lstStyle/>
          <a:p>
            <a:pPr algn="ctr"/>
            <a:r>
              <a:rPr lang="es-ES" dirty="0"/>
              <a:t>PANTALLA INICIAL</a:t>
            </a:r>
          </a:p>
        </p:txBody>
      </p:sp>
      <p:pic>
        <p:nvPicPr>
          <p:cNvPr id="4" name="Image 21">
            <a:extLst>
              <a:ext uri="{FF2B5EF4-FFF2-40B4-BE49-F238E27FC236}">
                <a16:creationId xmlns:a16="http://schemas.microsoft.com/office/drawing/2014/main" id="{FF70AF90-EED4-4D00-B369-4435A2075D9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63052" y="0"/>
            <a:ext cx="3945632" cy="232243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2E6662A-7535-460D-92D3-064D04240D27}"/>
              </a:ext>
            </a:extLst>
          </p:cNvPr>
          <p:cNvSpPr txBox="1"/>
          <p:nvPr/>
        </p:nvSpPr>
        <p:spPr>
          <a:xfrm>
            <a:off x="731026" y="2238562"/>
            <a:ext cx="3912982" cy="4120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1310"/>
              </a:spcBef>
              <a:spcAft>
                <a:spcPts val="0"/>
              </a:spcAft>
              <a:buSzPts val="1200"/>
              <a:tabLst>
                <a:tab pos="302260" algn="l"/>
              </a:tabLst>
            </a:pPr>
            <a:r>
              <a:rPr lang="es-ES" dirty="0">
                <a:latin typeface="Arial MT"/>
                <a:ea typeface="Arial MT"/>
                <a:cs typeface="Arial MT"/>
              </a:rPr>
              <a:t>DATOS QUE APARECEN</a:t>
            </a:r>
            <a:endParaRPr lang="es-ES" sz="1800" spc="0" dirty="0">
              <a:effectLst/>
              <a:latin typeface="Arial MT"/>
              <a:ea typeface="Arial MT"/>
              <a:cs typeface="Arial MT"/>
            </a:endParaRPr>
          </a:p>
          <a:p>
            <a:pPr marL="342900" lvl="0" indent="-342900" algn="ctr">
              <a:spcBef>
                <a:spcPts val="1310"/>
              </a:spcBef>
              <a:spcAft>
                <a:spcPts val="0"/>
              </a:spcAft>
              <a:buSzPts val="1200"/>
              <a:buFont typeface="Arial MT"/>
              <a:buAutoNum type="arabicPeriod"/>
              <a:tabLst>
                <a:tab pos="302260" algn="l"/>
              </a:tabLst>
            </a:pP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Las</a:t>
            </a:r>
            <a:r>
              <a:rPr lang="es-ES" sz="18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últimas</a:t>
            </a:r>
            <a:r>
              <a:rPr lang="es-ES" sz="18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comunicaciones</a:t>
            </a:r>
            <a:r>
              <a:rPr lang="es-ES" sz="18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-10" dirty="0">
                <a:effectLst/>
                <a:latin typeface="Arial MT"/>
                <a:ea typeface="Arial MT"/>
                <a:cs typeface="Arial MT"/>
              </a:rPr>
              <a:t>recibidas.</a:t>
            </a:r>
            <a:endParaRPr lang="es-ES" sz="1600" spc="0" dirty="0">
              <a:effectLst/>
              <a:latin typeface="Arial MT"/>
              <a:ea typeface="Arial MT"/>
              <a:cs typeface="Arial MT"/>
            </a:endParaRPr>
          </a:p>
          <a:p>
            <a:pPr marL="342900" marR="114300" lvl="0" indent="-342900" algn="ctr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  <a:buSzPts val="1200"/>
              <a:buFont typeface="Arial MT"/>
              <a:buAutoNum type="arabicPeriod"/>
              <a:tabLst>
                <a:tab pos="302260" algn="l"/>
                <a:tab pos="303530" algn="l"/>
              </a:tabLst>
            </a:pP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Las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últimas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incidencias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que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se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han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producido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(ausencias,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retrasos,</a:t>
            </a:r>
            <a:r>
              <a:rPr lang="es-ES" sz="1800" spc="-3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incidencias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de </a:t>
            </a:r>
            <a:r>
              <a:rPr lang="es-ES" sz="1800" spc="-10" dirty="0">
                <a:effectLst/>
                <a:latin typeface="Arial MT"/>
                <a:ea typeface="Arial MT"/>
                <a:cs typeface="Arial MT"/>
              </a:rPr>
              <a:t>comportamiento).</a:t>
            </a:r>
            <a:endParaRPr lang="es-ES" sz="1600" spc="0" dirty="0">
              <a:effectLst/>
              <a:latin typeface="Arial MT"/>
              <a:ea typeface="Arial MT"/>
              <a:cs typeface="Arial MT"/>
            </a:endParaRPr>
          </a:p>
          <a:p>
            <a:pPr marL="342900" lvl="0" indent="-342900" algn="ctr">
              <a:lnSpc>
                <a:spcPts val="1375"/>
              </a:lnSpc>
              <a:spcAft>
                <a:spcPts val="0"/>
              </a:spcAft>
              <a:buSzPts val="1200"/>
              <a:buFont typeface="Arial MT"/>
              <a:buAutoNum type="arabicPeriod"/>
              <a:tabLst>
                <a:tab pos="302260" algn="l"/>
              </a:tabLst>
            </a:pP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El</a:t>
            </a:r>
            <a:r>
              <a:rPr lang="es-ES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horario lectivo</a:t>
            </a:r>
            <a:r>
              <a:rPr lang="es-ES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de</a:t>
            </a:r>
            <a:r>
              <a:rPr lang="es-ES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la</a:t>
            </a:r>
            <a:r>
              <a:rPr lang="es-ES" sz="18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semana</a:t>
            </a:r>
            <a:r>
              <a:rPr lang="es-ES" sz="18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-10" dirty="0">
                <a:effectLst/>
                <a:latin typeface="Arial MT"/>
                <a:ea typeface="Arial MT"/>
                <a:cs typeface="Arial MT"/>
              </a:rPr>
              <a:t>actual.</a:t>
            </a:r>
            <a:endParaRPr lang="es-ES" sz="1600" spc="0" dirty="0">
              <a:effectLst/>
              <a:latin typeface="Arial MT"/>
              <a:ea typeface="Arial MT"/>
              <a:cs typeface="Arial MT"/>
            </a:endParaRPr>
          </a:p>
          <a:p>
            <a:pPr marL="342900" marR="117475" lvl="0" indent="-342900" algn="ctr">
              <a:lnSpc>
                <a:spcPct val="107000"/>
              </a:lnSpc>
              <a:spcBef>
                <a:spcPts val="110"/>
              </a:spcBef>
              <a:spcAft>
                <a:spcPts val="0"/>
              </a:spcAft>
              <a:buSzPts val="1200"/>
              <a:buFont typeface="Arial MT"/>
              <a:buAutoNum type="arabicPeriod"/>
              <a:tabLst>
                <a:tab pos="302260" algn="l"/>
                <a:tab pos="303530" algn="l"/>
              </a:tabLst>
            </a:pP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Los</a:t>
            </a:r>
            <a:r>
              <a:rPr lang="es-ES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datos</a:t>
            </a:r>
            <a:r>
              <a:rPr lang="es-ES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básicos</a:t>
            </a:r>
            <a:r>
              <a:rPr lang="es-ES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del</a:t>
            </a:r>
            <a:r>
              <a:rPr lang="es-ES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centro educativo: Tutor,</a:t>
            </a:r>
            <a:r>
              <a:rPr lang="es-ES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Director,</a:t>
            </a:r>
            <a:r>
              <a:rPr lang="es-ES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información</a:t>
            </a:r>
            <a:r>
              <a:rPr lang="es-ES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spc="0" dirty="0">
                <a:effectLst/>
                <a:latin typeface="Arial MT"/>
                <a:ea typeface="Arial MT"/>
                <a:cs typeface="Arial MT"/>
              </a:rPr>
              <a:t>de contacto y acceso al botón para ‘Solicitar tutoría’.</a:t>
            </a:r>
            <a:endParaRPr lang="es-ES" sz="1600" spc="0" dirty="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392DD3-9FF1-4268-8F4C-3DB90F2A431E}"/>
              </a:ext>
            </a:extLst>
          </p:cNvPr>
          <p:cNvSpPr txBox="1"/>
          <p:nvPr/>
        </p:nvSpPr>
        <p:spPr>
          <a:xfrm>
            <a:off x="4355976" y="2322437"/>
            <a:ext cx="4665712" cy="453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111760" lvl="1" indent="-285750">
              <a:lnSpc>
                <a:spcPct val="107000"/>
              </a:lnSpc>
              <a:spcBef>
                <a:spcPts val="117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Symbol" panose="05050102010706020507" pitchFamily="18" charset="2"/>
              <a:buChar char=""/>
              <a:tabLst>
                <a:tab pos="303530" algn="l"/>
              </a:tabLst>
            </a:pPr>
            <a:r>
              <a:rPr lang="es-ES" sz="2400" b="1" spc="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Arial MT"/>
              </a:rPr>
              <a:t>ESTA INFORMACIÓN LA VEN LOS TUTORES LEGALES Y ALUMNOS MAYORES DE EDAD.</a:t>
            </a:r>
          </a:p>
          <a:p>
            <a:pPr marL="742950" marR="111760" lvl="1" indent="-285750">
              <a:lnSpc>
                <a:spcPct val="107000"/>
              </a:lnSpc>
              <a:spcBef>
                <a:spcPts val="117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Symbol" panose="05050102010706020507" pitchFamily="18" charset="2"/>
              <a:buChar char=""/>
              <a:tabLst>
                <a:tab pos="303530" algn="l"/>
              </a:tabLst>
            </a:pPr>
            <a:r>
              <a:rPr lang="es-ES" sz="2400" b="1" dirty="0">
                <a:latin typeface="Arial" panose="020B0604020202020204" pitchFamily="34" charset="0"/>
                <a:ea typeface="Arial MT"/>
                <a:cs typeface="Arial MT"/>
              </a:rPr>
              <a:t>MENORES DE EDAD: no ven</a:t>
            </a:r>
            <a:r>
              <a:rPr lang="es-ES" sz="2400" spc="0" dirty="0">
                <a:effectLst/>
                <a:latin typeface="Arial MT"/>
                <a:ea typeface="Courier New" panose="02070309020205020404" pitchFamily="49" charset="0"/>
                <a:cs typeface="Arial MT"/>
              </a:rPr>
              <a:t> ‘Comunicaciones’ e ‘Incidencias’ y no puede ’solicitar tutoría’. información completa de la aplicación y puede ‘Solicitar tutoría’.</a:t>
            </a:r>
          </a:p>
        </p:txBody>
      </p:sp>
    </p:spTree>
    <p:extLst>
      <p:ext uri="{BB962C8B-B14F-4D97-AF65-F5344CB8AC3E}">
        <p14:creationId xmlns:p14="http://schemas.microsoft.com/office/powerpoint/2010/main" val="2509882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C81BE-A322-465D-BFFE-BF08B136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620792"/>
          </a:xfrm>
        </p:spPr>
        <p:txBody>
          <a:bodyPr/>
          <a:lstStyle/>
          <a:p>
            <a:pPr algn="ctr"/>
            <a:r>
              <a:rPr lang="es-ES" dirty="0"/>
              <a:t>PANTALLA INICIAL en un SMARTPHONE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AFE4883-4A98-45A9-AA6A-A62B3E544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487" y="1700808"/>
            <a:ext cx="5749026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645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3150</TotalTime>
  <Words>437</Words>
  <Application>Microsoft Office PowerPoint</Application>
  <PresentationFormat>Presentación en pantalla (4:3)</PresentationFormat>
  <Paragraphs>83</Paragraphs>
  <Slides>19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Arial</vt:lpstr>
      <vt:lpstr>Arial MT</vt:lpstr>
      <vt:lpstr>Calibri</vt:lpstr>
      <vt:lpstr>Consolas</vt:lpstr>
      <vt:lpstr>Corbel</vt:lpstr>
      <vt:lpstr>Symbol</vt:lpstr>
      <vt:lpstr>Wingdings</vt:lpstr>
      <vt:lpstr>Wingdings 2</vt:lpstr>
      <vt:lpstr>Wingdings 3</vt:lpstr>
      <vt:lpstr>Metro</vt:lpstr>
      <vt:lpstr>¿QUÉ ES EL STILUS FAMILIAS?</vt:lpstr>
      <vt:lpstr>VENTAJA DEL STILUS FAMILIAS</vt:lpstr>
      <vt:lpstr>FUTURO DE STILUS FAMILIAS</vt:lpstr>
      <vt:lpstr>STILUS FAMILIAS</vt:lpstr>
      <vt:lpstr>¿QUÉ NOS DICE?</vt:lpstr>
      <vt:lpstr>1. ALTA EN Stilus familias</vt:lpstr>
      <vt:lpstr>ACCESO PRIVADO</vt:lpstr>
      <vt:lpstr>ACCESO PRIVADO</vt:lpstr>
      <vt:lpstr>ACCESO STILUS FAMILIAS</vt:lpstr>
      <vt:lpstr>ACCESO STILUS FAMILIAS</vt:lpstr>
      <vt:lpstr> 1. ALTA EN Stilus familias</vt:lpstr>
      <vt:lpstr>2. Utilidades del stilus familias</vt:lpstr>
      <vt:lpstr>2. Utilidades del stilus familias</vt:lpstr>
      <vt:lpstr>2. Utilidades del stilus familias</vt:lpstr>
      <vt:lpstr>2. Utilidades del stilus familias</vt:lpstr>
      <vt:lpstr>2. Utilidades del stilus familias</vt:lpstr>
      <vt:lpstr>PANTALLA INICIAL</vt:lpstr>
      <vt:lpstr>PANTALLA INICIAL</vt:lpstr>
      <vt:lpstr>PANTALLA INICIAL en un SMARTPHONE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 manuel</dc:creator>
  <cp:lastModifiedBy>JOSE MANUEL LOPEZ BAÑUELOS</cp:lastModifiedBy>
  <cp:revision>107</cp:revision>
  <dcterms:created xsi:type="dcterms:W3CDTF">2019-10-27T12:26:42Z</dcterms:created>
  <dcterms:modified xsi:type="dcterms:W3CDTF">2024-09-24T15:25:37Z</dcterms:modified>
</cp:coreProperties>
</file>